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56" r:id="rId2"/>
    <p:sldId id="274" r:id="rId3"/>
    <p:sldId id="257" r:id="rId4"/>
    <p:sldId id="258" r:id="rId5"/>
    <p:sldId id="259" r:id="rId6"/>
    <p:sldId id="270" r:id="rId7"/>
    <p:sldId id="261" r:id="rId8"/>
    <p:sldId id="262" r:id="rId9"/>
    <p:sldId id="263" r:id="rId10"/>
    <p:sldId id="264" r:id="rId11"/>
    <p:sldId id="271" r:id="rId12"/>
    <p:sldId id="269" r:id="rId13"/>
    <p:sldId id="266" r:id="rId14"/>
    <p:sldId id="267" r:id="rId15"/>
    <p:sldId id="268"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snapToGrid="0">
      <p:cViewPr varScale="1">
        <p:scale>
          <a:sx n="82" d="100"/>
          <a:sy n="82" d="100"/>
        </p:scale>
        <p:origin x="67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A18E88-1C63-4C02-8B91-18DF3CEAD8B3}"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209644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A18E88-1C63-4C02-8B91-18DF3CEAD8B3}" type="datetimeFigureOut">
              <a:rPr lang="en-IN" smtClean="0"/>
              <a:t>17-07-2021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751338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8A18E88-1C63-4C02-8B91-18DF3CEAD8B3}"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171653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8A18E88-1C63-4C02-8B91-18DF3CEAD8B3}"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BF68A6-06E6-4472-A261-689956B5060E}"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27499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A18E88-1C63-4C02-8B91-18DF3CEAD8B3}"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1194892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8A18E88-1C63-4C02-8B91-18DF3CEAD8B3}" type="datetimeFigureOut">
              <a:rPr lang="en-IN" smtClean="0"/>
              <a:t>17-07-2021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3603967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8A18E88-1C63-4C02-8B91-18DF3CEAD8B3}" type="datetimeFigureOut">
              <a:rPr lang="en-IN" smtClean="0"/>
              <a:t>17-07-2021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3337762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A18E88-1C63-4C02-8B91-18DF3CEAD8B3}"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2466769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A18E88-1C63-4C02-8B91-18DF3CEAD8B3}"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236565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8A18E88-1C63-4C02-8B91-18DF3CEAD8B3}"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212943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A18E88-1C63-4C02-8B91-18DF3CEAD8B3}" type="datetimeFigureOut">
              <a:rPr lang="en-IN" smtClean="0"/>
              <a:t>17-07-2021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1435523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A18E88-1C63-4C02-8B91-18DF3CEAD8B3}" type="datetimeFigureOut">
              <a:rPr lang="en-IN" smtClean="0"/>
              <a:t>17-07-2021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2580784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A18E88-1C63-4C02-8B91-18DF3CEAD8B3}" type="datetimeFigureOut">
              <a:rPr lang="en-IN" smtClean="0"/>
              <a:t>17-07-2021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3961159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8A18E88-1C63-4C02-8B91-18DF3CEAD8B3}" type="datetimeFigureOut">
              <a:rPr lang="en-IN" smtClean="0"/>
              <a:t>17-07-2021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1591018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8A18E88-1C63-4C02-8B91-18DF3CEAD8B3}" type="datetimeFigureOut">
              <a:rPr lang="en-IN" smtClean="0"/>
              <a:t>17-07-2021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305356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8A18E88-1C63-4C02-8B91-18DF3CEAD8B3}" type="datetimeFigureOut">
              <a:rPr lang="en-IN" smtClean="0"/>
              <a:t>17-07-2021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16946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A18E88-1C63-4C02-8B91-18DF3CEAD8B3}" type="datetimeFigureOut">
              <a:rPr lang="en-IN" smtClean="0"/>
              <a:t>17-07-2021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BF68A6-06E6-4472-A261-689956B5060E}" type="slidenum">
              <a:rPr lang="en-IN" smtClean="0"/>
              <a:t>‹#›</a:t>
            </a:fld>
            <a:endParaRPr lang="en-IN"/>
          </a:p>
        </p:txBody>
      </p:sp>
    </p:spTree>
    <p:extLst>
      <p:ext uri="{BB962C8B-B14F-4D97-AF65-F5344CB8AC3E}">
        <p14:creationId xmlns:p14="http://schemas.microsoft.com/office/powerpoint/2010/main" val="3609589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8A18E88-1C63-4C02-8B91-18DF3CEAD8B3}" type="datetimeFigureOut">
              <a:rPr lang="en-IN" smtClean="0"/>
              <a:t>17-07-2021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9BF68A6-06E6-4472-A261-689956B5060E}" type="slidenum">
              <a:rPr lang="en-IN" smtClean="0"/>
              <a:t>‹#›</a:t>
            </a:fld>
            <a:endParaRPr lang="en-IN"/>
          </a:p>
        </p:txBody>
      </p:sp>
    </p:spTree>
    <p:extLst>
      <p:ext uri="{BB962C8B-B14F-4D97-AF65-F5344CB8AC3E}">
        <p14:creationId xmlns:p14="http://schemas.microsoft.com/office/powerpoint/2010/main" val="3402876969"/>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fif"/><Relationship Id="rId1" Type="http://schemas.openxmlformats.org/officeDocument/2006/relationships/slideLayout" Target="../slideLayouts/slideLayout2.xml"/><Relationship Id="rId4" Type="http://schemas.openxmlformats.org/officeDocument/2006/relationships/image" Target="../media/image8.jfif"/></Relationships>
</file>

<file path=ppt/slides/_rels/slide4.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fif"/><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C580C-FC97-427E-BE46-EBC038E0EF6C}"/>
              </a:ext>
            </a:extLst>
          </p:cNvPr>
          <p:cNvSpPr>
            <a:spLocks noGrp="1"/>
          </p:cNvSpPr>
          <p:nvPr>
            <p:ph type="ctrTitle"/>
          </p:nvPr>
        </p:nvSpPr>
        <p:spPr>
          <a:xfrm>
            <a:off x="1154955" y="177283"/>
            <a:ext cx="8825658" cy="3251718"/>
          </a:xfrm>
        </p:spPr>
        <p:txBody>
          <a:bodyPr/>
          <a:lstStyle/>
          <a:p>
            <a:r>
              <a:rPr lang="en-US" sz="8800" dirty="0">
                <a:latin typeface="Times New Roman" panose="02020603050405020304" pitchFamily="18" charset="0"/>
                <a:cs typeface="Times New Roman" panose="02020603050405020304" pitchFamily="18" charset="0"/>
              </a:rPr>
              <a:t>Celebal Project</a:t>
            </a:r>
            <a:endParaRPr lang="en-IN" sz="8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90878B2-FEC4-48E9-9753-0FDE7979E6CB}"/>
              </a:ext>
            </a:extLst>
          </p:cNvPr>
          <p:cNvSpPr>
            <a:spLocks noGrp="1"/>
          </p:cNvSpPr>
          <p:nvPr>
            <p:ph type="subTitle" idx="1"/>
          </p:nvPr>
        </p:nvSpPr>
        <p:spPr>
          <a:xfrm>
            <a:off x="1154955" y="3429000"/>
            <a:ext cx="8614196" cy="2209800"/>
          </a:xfrm>
        </p:spPr>
        <p:txBody>
          <a:bodyPr/>
          <a:lstStyle/>
          <a:p>
            <a:pPr algn="r"/>
            <a:r>
              <a:rPr lang="en-US" dirty="0"/>
              <a:t>Cloud-4</a:t>
            </a:r>
            <a:endParaRPr lang="en-IN" dirty="0"/>
          </a:p>
        </p:txBody>
      </p:sp>
    </p:spTree>
    <p:extLst>
      <p:ext uri="{BB962C8B-B14F-4D97-AF65-F5344CB8AC3E}">
        <p14:creationId xmlns:p14="http://schemas.microsoft.com/office/powerpoint/2010/main" val="286637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8CA4-97E7-486D-80E2-2DB01CC53704}"/>
              </a:ext>
            </a:extLst>
          </p:cNvPr>
          <p:cNvSpPr>
            <a:spLocks noGrp="1"/>
          </p:cNvSpPr>
          <p:nvPr>
            <p:ph type="title"/>
          </p:nvPr>
        </p:nvSpPr>
        <p:spPr/>
        <p:txBody>
          <a:bodyPr/>
          <a:lstStyle/>
          <a:p>
            <a:r>
              <a:rPr lang="en-US" sz="4800" dirty="0">
                <a:latin typeface="Times New Roman" panose="02020603050405020304" pitchFamily="18" charset="0"/>
                <a:cs typeface="Times New Roman" panose="02020603050405020304" pitchFamily="18" charset="0"/>
              </a:rPr>
              <a:t>	</a:t>
            </a:r>
            <a:r>
              <a:rPr lang="en-US" sz="4800" dirty="0">
                <a:solidFill>
                  <a:srgbClr val="92D050"/>
                </a:solidFill>
                <a:latin typeface="Segoe Script" panose="030B0504020000000003" pitchFamily="66" charset="0"/>
                <a:cs typeface="Times New Roman" panose="02020603050405020304" pitchFamily="18" charset="0"/>
              </a:rPr>
              <a:t>How Terraform Works</a:t>
            </a:r>
            <a:endParaRPr lang="en-IN" sz="4800" dirty="0">
              <a:solidFill>
                <a:srgbClr val="92D050"/>
              </a:solidFill>
              <a:latin typeface="Segoe Script" panose="030B0504020000000003" pitchFamily="66"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9932357-C8FE-4749-A100-A24B637B19FA}"/>
              </a:ext>
            </a:extLst>
          </p:cNvPr>
          <p:cNvSpPr>
            <a:spLocks noGrp="1"/>
          </p:cNvSpPr>
          <p:nvPr>
            <p:ph idx="1"/>
          </p:nvPr>
        </p:nvSpPr>
        <p:spPr/>
        <p:txBody>
          <a:bodyPr/>
          <a:lstStyle/>
          <a:p>
            <a:pPr marL="0" indent="0" algn="l">
              <a:buNone/>
            </a:pPr>
            <a:r>
              <a:rPr lang="en-US" b="0" i="1" dirty="0">
                <a:effectLst/>
                <a:latin typeface="Times New Roman" panose="02020603050405020304" pitchFamily="18" charset="0"/>
                <a:cs typeface="Times New Roman" panose="02020603050405020304" pitchFamily="18" charset="0"/>
              </a:rPr>
              <a:t>Terraform allows infrastructure to be expressed as code in a simple, human readable language called HCL (</a:t>
            </a:r>
            <a:r>
              <a:rPr lang="en-US" b="0" i="1" dirty="0" err="1">
                <a:effectLst/>
                <a:latin typeface="Times New Roman" panose="02020603050405020304" pitchFamily="18" charset="0"/>
                <a:cs typeface="Times New Roman" panose="02020603050405020304" pitchFamily="18" charset="0"/>
              </a:rPr>
              <a:t>HashiCorp</a:t>
            </a:r>
            <a:r>
              <a:rPr lang="en-US" b="0" i="1" dirty="0">
                <a:effectLst/>
                <a:latin typeface="Times New Roman" panose="02020603050405020304" pitchFamily="18" charset="0"/>
                <a:cs typeface="Times New Roman" panose="02020603050405020304" pitchFamily="18" charset="0"/>
              </a:rPr>
              <a:t> Configuration Language). It reads configuration files and provides an execution plan of changes, which can be reviewed for safety and then applied and provisioned.</a:t>
            </a:r>
          </a:p>
          <a:p>
            <a:pPr marL="0" indent="0" algn="l">
              <a:buNone/>
            </a:pPr>
            <a:r>
              <a:rPr lang="en-US" b="0" i="1" dirty="0">
                <a:effectLst/>
                <a:latin typeface="Times New Roman" panose="02020603050405020304" pitchFamily="18" charset="0"/>
                <a:cs typeface="Times New Roman" panose="02020603050405020304" pitchFamily="18" charset="0"/>
              </a:rPr>
              <a:t>Extensible providers allow Terraform to manage a broad range of resources, including IaaS, PaaS, SaaS, and hardware services.</a:t>
            </a:r>
          </a:p>
          <a:p>
            <a:endParaRPr lang="en-IN" dirty="0"/>
          </a:p>
        </p:txBody>
      </p:sp>
    </p:spTree>
    <p:extLst>
      <p:ext uri="{BB962C8B-B14F-4D97-AF65-F5344CB8AC3E}">
        <p14:creationId xmlns:p14="http://schemas.microsoft.com/office/powerpoint/2010/main" val="1907068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83D30DD5-2976-48FF-9227-51B538397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880" y="402448"/>
            <a:ext cx="8210939" cy="58118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569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9C3C3-90F8-4ACF-AAB6-AB52473EF8D5}"/>
              </a:ext>
            </a:extLst>
          </p:cNvPr>
          <p:cNvSpPr>
            <a:spLocks noGrp="1"/>
          </p:cNvSpPr>
          <p:nvPr>
            <p:ph type="title"/>
          </p:nvPr>
        </p:nvSpPr>
        <p:spPr>
          <a:xfrm>
            <a:off x="838200" y="365125"/>
            <a:ext cx="10515600" cy="511953"/>
          </a:xfrm>
        </p:spPr>
        <p:txBody>
          <a:bodyPr>
            <a:normAutofit fontScale="90000"/>
          </a:bodyPr>
          <a:lstStyle/>
          <a:p>
            <a:r>
              <a:rPr lang="en-US" dirty="0">
                <a:latin typeface="Times New Roman" panose="02020603050405020304" pitchFamily="18" charset="0"/>
                <a:cs typeface="Times New Roman" panose="02020603050405020304" pitchFamily="18" charset="0"/>
              </a:rPr>
              <a:t>Brief About Azure Portal</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8911FA-A961-4C94-AA36-662DE7AAE41C}"/>
              </a:ext>
            </a:extLst>
          </p:cNvPr>
          <p:cNvSpPr>
            <a:spLocks noGrp="1"/>
          </p:cNvSpPr>
          <p:nvPr>
            <p:ph idx="1"/>
          </p:nvPr>
        </p:nvSpPr>
        <p:spPr/>
        <p:txBody>
          <a:bodyPr>
            <a:normAutofit/>
          </a:bodyPr>
          <a:lstStyle/>
          <a:p>
            <a:r>
              <a:rPr lang="en-US" sz="2400" b="0" i="0" dirty="0">
                <a:solidFill>
                  <a:srgbClr val="202124"/>
                </a:solidFill>
                <a:effectLst/>
                <a:latin typeface="arial" panose="020B0604020202020204" pitchFamily="34" charset="0"/>
              </a:rPr>
              <a:t>The </a:t>
            </a:r>
            <a:r>
              <a:rPr lang="en-US" sz="2400" b="1" i="0" dirty="0">
                <a:solidFill>
                  <a:srgbClr val="202124"/>
                </a:solidFill>
                <a:effectLst/>
                <a:latin typeface="arial" panose="020B0604020202020204" pitchFamily="34" charset="0"/>
              </a:rPr>
              <a:t>Azure portal</a:t>
            </a:r>
            <a:r>
              <a:rPr lang="en-US" sz="2400" b="0" i="0" dirty="0">
                <a:solidFill>
                  <a:srgbClr val="202124"/>
                </a:solidFill>
                <a:effectLst/>
                <a:latin typeface="arial" panose="020B0604020202020204" pitchFamily="34" charset="0"/>
              </a:rPr>
              <a:t> is a web-based, unified console that provides an alternative to command-line tools. ... You can build, manage, and monitor everything from simple web apps to complex cloud deployments. Create custom dashboards for an organized view of resources.</a:t>
            </a:r>
            <a:endParaRPr lang="en-IN" sz="2400" dirty="0"/>
          </a:p>
        </p:txBody>
      </p:sp>
      <p:pic>
        <p:nvPicPr>
          <p:cNvPr id="7" name="Picture 6">
            <a:extLst>
              <a:ext uri="{FF2B5EF4-FFF2-40B4-BE49-F238E27FC236}">
                <a16:creationId xmlns:a16="http://schemas.microsoft.com/office/drawing/2014/main" id="{DAD7A622-8622-4B8D-8D08-4D52AF1F5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01" y="998376"/>
            <a:ext cx="11677617" cy="58596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83745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A2D9-CDAE-4DF2-BCCF-5A2D0D34B860}"/>
              </a:ext>
            </a:extLst>
          </p:cNvPr>
          <p:cNvSpPr>
            <a:spLocks noGrp="1"/>
          </p:cNvSpPr>
          <p:nvPr>
            <p:ph type="title"/>
          </p:nvPr>
        </p:nvSpPr>
        <p:spPr>
          <a:xfrm>
            <a:off x="838200" y="83977"/>
            <a:ext cx="10515600" cy="597060"/>
          </a:xfrm>
        </p:spPr>
        <p:txBody>
          <a:bodyPr>
            <a:normAutofit fontScale="90000"/>
          </a:bodyPr>
          <a:lstStyle/>
          <a:p>
            <a:r>
              <a:rPr lang="en-US" dirty="0">
                <a:latin typeface="Times New Roman" panose="02020603050405020304" pitchFamily="18" charset="0"/>
                <a:cs typeface="Times New Roman" panose="02020603050405020304" pitchFamily="18" charset="0"/>
              </a:rPr>
              <a:t>Project Demonstration…</a:t>
            </a:r>
            <a:endParaRPr lang="en-IN" dirty="0">
              <a:latin typeface="Times New Roman" panose="02020603050405020304" pitchFamily="18" charset="0"/>
              <a:cs typeface="Times New Roman" panose="02020603050405020304" pitchFamily="18" charset="0"/>
            </a:endParaRPr>
          </a:p>
        </p:txBody>
      </p:sp>
      <p:pic>
        <p:nvPicPr>
          <p:cNvPr id="4" name="WhatsApp Video 2021-07-16 at 19.40.53">
            <a:hlinkClick r:id="" action="ppaction://media"/>
            <a:extLst>
              <a:ext uri="{FF2B5EF4-FFF2-40B4-BE49-F238E27FC236}">
                <a16:creationId xmlns:a16="http://schemas.microsoft.com/office/drawing/2014/main" id="{E8FC2276-093D-48FC-A016-A115A0C94DD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83571" y="988851"/>
            <a:ext cx="7029450" cy="5272088"/>
          </a:xfrm>
        </p:spPr>
      </p:pic>
      <p:pic>
        <p:nvPicPr>
          <p:cNvPr id="5" name="Picture 4">
            <a:extLst>
              <a:ext uri="{FF2B5EF4-FFF2-40B4-BE49-F238E27FC236}">
                <a16:creationId xmlns:a16="http://schemas.microsoft.com/office/drawing/2014/main" id="{169F47FB-9D58-436B-A537-D72BF163C5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5257" y="5489788"/>
            <a:ext cx="2582344" cy="911013"/>
          </a:xfrm>
          <a:prstGeom prst="rect">
            <a:avLst/>
          </a:prstGeom>
        </p:spPr>
      </p:pic>
    </p:spTree>
    <p:extLst>
      <p:ext uri="{BB962C8B-B14F-4D97-AF65-F5344CB8AC3E}">
        <p14:creationId xmlns:p14="http://schemas.microsoft.com/office/powerpoint/2010/main" val="370042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DC62-DC6C-4123-9FAD-165008EB4EF1}"/>
              </a:ext>
            </a:extLst>
          </p:cNvPr>
          <p:cNvSpPr>
            <a:spLocks noGrp="1"/>
          </p:cNvSpPr>
          <p:nvPr>
            <p:ph type="title"/>
          </p:nvPr>
        </p:nvSpPr>
        <p:spPr>
          <a:xfrm>
            <a:off x="496822" y="256775"/>
            <a:ext cx="9404723" cy="1400530"/>
          </a:xfrm>
        </p:spPr>
        <p:txBody>
          <a:bodyPr/>
          <a:lstStyle/>
          <a:p>
            <a:r>
              <a:rPr lang="en-US" dirty="0">
                <a:solidFill>
                  <a:srgbClr val="00B0F0"/>
                </a:solidFill>
                <a:latin typeface="PMingLiU-ExtB" panose="02020500000000000000" pitchFamily="18" charset="-120"/>
                <a:ea typeface="PMingLiU-ExtB" panose="02020500000000000000" pitchFamily="18" charset="-120"/>
                <a:cs typeface="Times New Roman" panose="02020603050405020304" pitchFamily="18" charset="0"/>
              </a:rPr>
              <a:t>Future Scope</a:t>
            </a:r>
            <a:endParaRPr lang="en-IN" dirty="0">
              <a:solidFill>
                <a:srgbClr val="00B0F0"/>
              </a:solidFill>
              <a:latin typeface="PMingLiU-ExtB" panose="02020500000000000000" pitchFamily="18" charset="-120"/>
              <a:ea typeface="PMingLiU-ExtB" panose="02020500000000000000" pitchFamily="18" charset="-120"/>
              <a:cs typeface="Times New Roman" panose="02020603050405020304" pitchFamily="18" charset="0"/>
            </a:endParaRPr>
          </a:p>
        </p:txBody>
      </p:sp>
      <p:sp>
        <p:nvSpPr>
          <p:cNvPr id="3" name="Content Placeholder 2">
            <a:extLst>
              <a:ext uri="{FF2B5EF4-FFF2-40B4-BE49-F238E27FC236}">
                <a16:creationId xmlns:a16="http://schemas.microsoft.com/office/drawing/2014/main" id="{F3ADC46F-FEE7-4335-8DE8-B76C34668022}"/>
              </a:ext>
            </a:extLst>
          </p:cNvPr>
          <p:cNvSpPr>
            <a:spLocks noGrp="1"/>
          </p:cNvSpPr>
          <p:nvPr>
            <p:ph idx="1"/>
          </p:nvPr>
        </p:nvSpPr>
        <p:spPr>
          <a:xfrm>
            <a:off x="590128" y="1331259"/>
            <a:ext cx="8946541" cy="4195481"/>
          </a:xfrm>
        </p:spPr>
        <p:txBody>
          <a:bodyPr/>
          <a:lstStyle/>
          <a:p>
            <a:pPr algn="l"/>
            <a:r>
              <a:rPr lang="en-US" b="0" i="0" dirty="0">
                <a:effectLst/>
                <a:latin typeface="Source Sans Pro" panose="020B0604020202020204" pitchFamily="34" charset="0"/>
              </a:rPr>
              <a:t>Terraform is used to manage the vast majority of our cloud infrastructure. We happen to primarily use AWS, Azure, however we are mindful that some components of our system may need to move to other cloud providers in the future, so the cross-platform abilities of Terraform are of particular relevance to us.</a:t>
            </a:r>
          </a:p>
          <a:p>
            <a:pPr algn="l"/>
            <a:r>
              <a:rPr lang="en-US" b="0" i="0" dirty="0">
                <a:effectLst/>
                <a:latin typeface="Source Sans Pro" panose="020B0604020202020204" pitchFamily="34" charset="0"/>
              </a:rPr>
              <a:t>More than anything else, Terraform is the tool that we use to realize the "infrastructure as code" ideal throughout our organization.</a:t>
            </a:r>
          </a:p>
          <a:p>
            <a:pPr marL="0" indent="0">
              <a:buNone/>
            </a:pPr>
            <a:endParaRPr lang="en-IN" dirty="0"/>
          </a:p>
        </p:txBody>
      </p:sp>
      <p:pic>
        <p:nvPicPr>
          <p:cNvPr id="5" name="Picture 4">
            <a:extLst>
              <a:ext uri="{FF2B5EF4-FFF2-40B4-BE49-F238E27FC236}">
                <a16:creationId xmlns:a16="http://schemas.microsoft.com/office/drawing/2014/main" id="{33F3EEED-BFD1-4715-BC9B-B4BE55569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6" y="3722915"/>
            <a:ext cx="6307494" cy="2878309"/>
          </a:xfrm>
          <a:prstGeom prst="rect">
            <a:avLst/>
          </a:prstGeom>
        </p:spPr>
      </p:pic>
    </p:spTree>
    <p:extLst>
      <p:ext uri="{BB962C8B-B14F-4D97-AF65-F5344CB8AC3E}">
        <p14:creationId xmlns:p14="http://schemas.microsoft.com/office/powerpoint/2010/main" val="626453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358F-1BAB-4800-86D4-A590B8438062}"/>
              </a:ext>
            </a:extLst>
          </p:cNvPr>
          <p:cNvSpPr>
            <a:spLocks noGrp="1"/>
          </p:cNvSpPr>
          <p:nvPr>
            <p:ph type="title"/>
          </p:nvPr>
        </p:nvSpPr>
        <p:spPr/>
        <p:txBody>
          <a:bodyPr/>
          <a:lstStyle/>
          <a:p>
            <a:r>
              <a:rPr lang="en-US" dirty="0">
                <a:solidFill>
                  <a:srgbClr val="00B0F0"/>
                </a:solidFill>
                <a:latin typeface="Segoe Script" panose="030B0504020000000003" pitchFamily="66" charset="0"/>
                <a:cs typeface="Times New Roman" panose="02020603050405020304" pitchFamily="18" charset="0"/>
              </a:rPr>
              <a:t>Conclusion…</a:t>
            </a:r>
            <a:endParaRPr lang="en-IN" dirty="0">
              <a:solidFill>
                <a:srgbClr val="00B0F0"/>
              </a:solidFill>
              <a:latin typeface="Segoe Script" panose="030B0504020000000003" pitchFamily="66"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EA5D50B-9EC2-41C0-9D77-D1AE4B2072D7}"/>
              </a:ext>
            </a:extLst>
          </p:cNvPr>
          <p:cNvSpPr>
            <a:spLocks noGrp="1"/>
          </p:cNvSpPr>
          <p:nvPr>
            <p:ph idx="1"/>
          </p:nvPr>
        </p:nvSpPr>
        <p:spPr/>
        <p:txBody>
          <a:bodyPr/>
          <a:lstStyle/>
          <a:p>
            <a:pPr algn="just"/>
            <a:r>
              <a:rPr lang="en-US" dirty="0"/>
              <a:t>In this presentation we</a:t>
            </a:r>
          </a:p>
          <a:p>
            <a:pPr marL="0" indent="0" algn="just">
              <a:buNone/>
            </a:pPr>
            <a:r>
              <a:rPr lang="en-US" dirty="0"/>
              <a:t>	 demonstrated :</a:t>
            </a:r>
          </a:p>
          <a:p>
            <a:pPr algn="just">
              <a:buFont typeface="Wingdings" panose="05000000000000000000" pitchFamily="2" charset="2"/>
              <a:buChar char="v"/>
            </a:pPr>
            <a:r>
              <a:rPr lang="en-US" dirty="0"/>
              <a:t>We configured an Apache </a:t>
            </a:r>
          </a:p>
          <a:p>
            <a:pPr marL="0" indent="0" algn="just">
              <a:buNone/>
            </a:pPr>
            <a:r>
              <a:rPr lang="en-US" dirty="0"/>
              <a:t>	server in azure cloud using </a:t>
            </a:r>
          </a:p>
          <a:p>
            <a:pPr marL="0" indent="0" algn="just">
              <a:buNone/>
            </a:pPr>
            <a:r>
              <a:rPr lang="en-US" dirty="0"/>
              <a:t>	terraform.</a:t>
            </a:r>
          </a:p>
          <a:p>
            <a:pPr algn="just">
              <a:buFont typeface="Wingdings" panose="05000000000000000000" pitchFamily="2" charset="2"/>
              <a:buChar char="v"/>
            </a:pPr>
            <a:r>
              <a:rPr lang="en-US" dirty="0"/>
              <a:t>We also configured a FTP server</a:t>
            </a:r>
          </a:p>
          <a:p>
            <a:pPr marL="0" indent="0" algn="just">
              <a:buNone/>
            </a:pPr>
            <a:r>
              <a:rPr lang="en-US" dirty="0"/>
              <a:t>	 in azure cloud using terraform. </a:t>
            </a:r>
            <a:endParaRPr lang="en-IN" dirty="0"/>
          </a:p>
        </p:txBody>
      </p:sp>
      <p:pic>
        <p:nvPicPr>
          <p:cNvPr id="5" name="Picture 4">
            <a:extLst>
              <a:ext uri="{FF2B5EF4-FFF2-40B4-BE49-F238E27FC236}">
                <a16:creationId xmlns:a16="http://schemas.microsoft.com/office/drawing/2014/main" id="{7F4195B4-0242-4E55-B8DF-AE219FBBE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4936" y="1203650"/>
            <a:ext cx="6563870" cy="5584188"/>
          </a:xfrm>
          <a:prstGeom prst="rect">
            <a:avLst/>
          </a:prstGeom>
        </p:spPr>
      </p:pic>
    </p:spTree>
    <p:extLst>
      <p:ext uri="{BB962C8B-B14F-4D97-AF65-F5344CB8AC3E}">
        <p14:creationId xmlns:p14="http://schemas.microsoft.com/office/powerpoint/2010/main" val="4005139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D43A-4A36-46FA-9B14-AE790D30702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THANK YOU</a:t>
            </a:r>
          </a:p>
        </p:txBody>
      </p:sp>
      <p:sp>
        <p:nvSpPr>
          <p:cNvPr id="3" name="Text Placeholder 2">
            <a:extLst>
              <a:ext uri="{FF2B5EF4-FFF2-40B4-BE49-F238E27FC236}">
                <a16:creationId xmlns:a16="http://schemas.microsoft.com/office/drawing/2014/main" id="{14BE765D-C203-4B95-B971-0DF53D0DC6E9}"/>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45746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2A5E-329C-4075-8D0A-F137ACA65C45}"/>
              </a:ext>
            </a:extLst>
          </p:cNvPr>
          <p:cNvSpPr>
            <a:spLocks noGrp="1"/>
          </p:cNvSpPr>
          <p:nvPr>
            <p:ph type="title"/>
          </p:nvPr>
        </p:nvSpPr>
        <p:spPr/>
        <p:txBody>
          <a:bodyPr/>
          <a:lstStyle/>
          <a:p>
            <a:r>
              <a:rPr lang="en-US" dirty="0">
                <a:solidFill>
                  <a:srgbClr val="00B0F0"/>
                </a:solidFill>
              </a:rPr>
              <a:t>Project Group Details</a:t>
            </a:r>
            <a:endParaRPr lang="en-IN" dirty="0">
              <a:solidFill>
                <a:srgbClr val="00B0F0"/>
              </a:solidFill>
            </a:endParaRPr>
          </a:p>
        </p:txBody>
      </p:sp>
      <p:sp>
        <p:nvSpPr>
          <p:cNvPr id="3" name="Text Placeholder 2">
            <a:extLst>
              <a:ext uri="{FF2B5EF4-FFF2-40B4-BE49-F238E27FC236}">
                <a16:creationId xmlns:a16="http://schemas.microsoft.com/office/drawing/2014/main" id="{E8018AB6-DE0F-423B-A9C9-24838CEE12AA}"/>
              </a:ext>
            </a:extLst>
          </p:cNvPr>
          <p:cNvSpPr>
            <a:spLocks noGrp="1"/>
          </p:cNvSpPr>
          <p:nvPr>
            <p:ph type="body" idx="1"/>
          </p:nvPr>
        </p:nvSpPr>
        <p:spPr/>
        <p:txBody>
          <a:bodyPr/>
          <a:lstStyle/>
          <a:p>
            <a:pPr marL="342900" indent="-342900">
              <a:buFont typeface="Wingdings" panose="05000000000000000000" pitchFamily="2" charset="2"/>
              <a:buChar char="Ø"/>
            </a:pPr>
            <a:r>
              <a:rPr lang="en-US" dirty="0"/>
              <a:t>Project Mentor</a:t>
            </a:r>
            <a:endParaRPr lang="en-IN" dirty="0"/>
          </a:p>
        </p:txBody>
      </p:sp>
      <p:sp>
        <p:nvSpPr>
          <p:cNvPr id="4" name="Content Placeholder 3">
            <a:extLst>
              <a:ext uri="{FF2B5EF4-FFF2-40B4-BE49-F238E27FC236}">
                <a16:creationId xmlns:a16="http://schemas.microsoft.com/office/drawing/2014/main" id="{DD6531BC-BE39-449D-B430-2BB101CF9D45}"/>
              </a:ext>
            </a:extLst>
          </p:cNvPr>
          <p:cNvSpPr>
            <a:spLocks noGrp="1"/>
          </p:cNvSpPr>
          <p:nvPr>
            <p:ph sz="half" idx="2"/>
          </p:nvPr>
        </p:nvSpPr>
        <p:spPr>
          <a:xfrm>
            <a:off x="1520890" y="2481262"/>
            <a:ext cx="3978761" cy="3775076"/>
          </a:xfrm>
        </p:spPr>
        <p:txBody>
          <a:bodyPr/>
          <a:lstStyle/>
          <a:p>
            <a:pPr marL="0" indent="0">
              <a:buNone/>
            </a:pPr>
            <a:r>
              <a:rPr lang="en-US" dirty="0"/>
              <a:t>Ms. Reema Rani</a:t>
            </a:r>
          </a:p>
          <a:p>
            <a:pPr marL="0" indent="0">
              <a:buNone/>
            </a:pPr>
            <a:r>
              <a:rPr lang="en-US" dirty="0"/>
              <a:t>Assistant Professor</a:t>
            </a:r>
          </a:p>
          <a:p>
            <a:pPr marL="0" indent="0">
              <a:buNone/>
            </a:pPr>
            <a:r>
              <a:rPr lang="en-US" dirty="0"/>
              <a:t>School of Computer Science and Engineering</a:t>
            </a:r>
          </a:p>
          <a:p>
            <a:pPr marL="0" indent="0">
              <a:buNone/>
            </a:pPr>
            <a:r>
              <a:rPr lang="en-US" dirty="0"/>
              <a:t>Poornima University, Jaipur </a:t>
            </a:r>
          </a:p>
          <a:p>
            <a:pPr marL="0" indent="0">
              <a:buNone/>
            </a:pPr>
            <a:endParaRPr lang="en-US" dirty="0"/>
          </a:p>
          <a:p>
            <a:pPr marL="0" indent="0">
              <a:buNone/>
            </a:pPr>
            <a:r>
              <a:rPr lang="en-US" dirty="0"/>
              <a:t>	</a:t>
            </a:r>
            <a:endParaRPr lang="en-IN" dirty="0"/>
          </a:p>
        </p:txBody>
      </p:sp>
      <p:sp>
        <p:nvSpPr>
          <p:cNvPr id="5" name="Text Placeholder 4">
            <a:extLst>
              <a:ext uri="{FF2B5EF4-FFF2-40B4-BE49-F238E27FC236}">
                <a16:creationId xmlns:a16="http://schemas.microsoft.com/office/drawing/2014/main" id="{ECE9B0BF-8C2F-4E82-B64D-D3C36C9A4BB0}"/>
              </a:ext>
            </a:extLst>
          </p:cNvPr>
          <p:cNvSpPr>
            <a:spLocks noGrp="1"/>
          </p:cNvSpPr>
          <p:nvPr>
            <p:ph type="body" sz="quarter" idx="3"/>
          </p:nvPr>
        </p:nvSpPr>
        <p:spPr/>
        <p:txBody>
          <a:bodyPr/>
          <a:lstStyle/>
          <a:p>
            <a:pPr marL="342900" indent="-342900">
              <a:buFont typeface="Wingdings" panose="05000000000000000000" pitchFamily="2" charset="2"/>
              <a:buChar char="Ø"/>
            </a:pPr>
            <a:r>
              <a:rPr lang="en-US" dirty="0"/>
              <a:t>Team Details</a:t>
            </a:r>
            <a:endParaRPr lang="en-IN" dirty="0"/>
          </a:p>
        </p:txBody>
      </p:sp>
      <p:sp>
        <p:nvSpPr>
          <p:cNvPr id="6" name="Content Placeholder 5">
            <a:extLst>
              <a:ext uri="{FF2B5EF4-FFF2-40B4-BE49-F238E27FC236}">
                <a16:creationId xmlns:a16="http://schemas.microsoft.com/office/drawing/2014/main" id="{AC6388E5-6B6F-49B1-B035-FE097719EDB2}"/>
              </a:ext>
            </a:extLst>
          </p:cNvPr>
          <p:cNvSpPr>
            <a:spLocks noGrp="1"/>
          </p:cNvSpPr>
          <p:nvPr>
            <p:ph sz="quarter" idx="4"/>
          </p:nvPr>
        </p:nvSpPr>
        <p:spPr/>
        <p:txBody>
          <a:bodyPr/>
          <a:lstStyle/>
          <a:p>
            <a:pPr>
              <a:buFont typeface="Wingdings" panose="05000000000000000000" pitchFamily="2" charset="2"/>
              <a:buChar char="§"/>
            </a:pPr>
            <a:r>
              <a:rPr lang="en-US" dirty="0"/>
              <a:t>Ekta Jarwal</a:t>
            </a:r>
          </a:p>
          <a:p>
            <a:pPr>
              <a:buFont typeface="Wingdings" panose="05000000000000000000" pitchFamily="2" charset="2"/>
              <a:buChar char="§"/>
            </a:pPr>
            <a:r>
              <a:rPr lang="en-US" dirty="0"/>
              <a:t>Pallavi </a:t>
            </a:r>
          </a:p>
          <a:p>
            <a:pPr>
              <a:buFont typeface="Wingdings" panose="05000000000000000000" pitchFamily="2" charset="2"/>
              <a:buChar char="§"/>
            </a:pPr>
            <a:r>
              <a:rPr lang="en-US" dirty="0" err="1"/>
              <a:t>Harneet</a:t>
            </a:r>
            <a:endParaRPr lang="en-US" dirty="0"/>
          </a:p>
          <a:p>
            <a:pPr>
              <a:buFont typeface="Wingdings" panose="05000000000000000000" pitchFamily="2" charset="2"/>
              <a:buChar char="§"/>
            </a:pPr>
            <a:r>
              <a:rPr lang="en-US" dirty="0"/>
              <a:t>Gopal </a:t>
            </a:r>
            <a:endParaRPr lang="en-IN" dirty="0"/>
          </a:p>
        </p:txBody>
      </p:sp>
    </p:spTree>
    <p:extLst>
      <p:ext uri="{BB962C8B-B14F-4D97-AF65-F5344CB8AC3E}">
        <p14:creationId xmlns:p14="http://schemas.microsoft.com/office/powerpoint/2010/main" val="100217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E4D4-2486-408A-AA7D-E7F5970AD7D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018DF76-23AF-4F52-A034-686B826BD4E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To Configure  FTP server in Azure Cloud using Terraform.</a:t>
            </a:r>
          </a:p>
          <a:p>
            <a:r>
              <a:rPr lang="en-US" dirty="0">
                <a:latin typeface="Times New Roman" panose="02020603050405020304" pitchFamily="18" charset="0"/>
                <a:cs typeface="Times New Roman" panose="02020603050405020304" pitchFamily="18" charset="0"/>
              </a:rPr>
              <a:t>To Configure Apache server in Azure Cloud using Terraform.</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E1474E-4DA4-4A7D-91CA-4A467B966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009" y="4509807"/>
            <a:ext cx="2419350" cy="1895475"/>
          </a:xfrm>
          <a:prstGeom prst="rect">
            <a:avLst/>
          </a:prstGeom>
        </p:spPr>
      </p:pic>
      <p:pic>
        <p:nvPicPr>
          <p:cNvPr id="7" name="Picture 6">
            <a:extLst>
              <a:ext uri="{FF2B5EF4-FFF2-40B4-BE49-F238E27FC236}">
                <a16:creationId xmlns:a16="http://schemas.microsoft.com/office/drawing/2014/main" id="{0E458258-F524-4DF1-BA2B-9447B731B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359" y="2995332"/>
            <a:ext cx="3028950" cy="1514475"/>
          </a:xfrm>
          <a:prstGeom prst="rect">
            <a:avLst/>
          </a:prstGeom>
        </p:spPr>
      </p:pic>
      <p:pic>
        <p:nvPicPr>
          <p:cNvPr id="9" name="Picture 8">
            <a:extLst>
              <a:ext uri="{FF2B5EF4-FFF2-40B4-BE49-F238E27FC236}">
                <a16:creationId xmlns:a16="http://schemas.microsoft.com/office/drawing/2014/main" id="{B6768FE3-04A6-42E3-82E6-FCF8731B2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309" y="4509807"/>
            <a:ext cx="2581275" cy="1895474"/>
          </a:xfrm>
          <a:prstGeom prst="rect">
            <a:avLst/>
          </a:prstGeom>
        </p:spPr>
      </p:pic>
    </p:spTree>
    <p:extLst>
      <p:ext uri="{BB962C8B-B14F-4D97-AF65-F5344CB8AC3E}">
        <p14:creationId xmlns:p14="http://schemas.microsoft.com/office/powerpoint/2010/main" val="2986895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2B0D-C5C9-4F83-8B1E-060D188F1AC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What’s New!!!</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672E014-31C4-447F-9A18-4EF08C18CCE9}"/>
              </a:ext>
            </a:extLst>
          </p:cNvPr>
          <p:cNvSpPr>
            <a:spLocks noGrp="1"/>
          </p:cNvSpPr>
          <p:nvPr>
            <p:ph idx="1"/>
          </p:nvPr>
        </p:nvSpPr>
        <p:spPr/>
        <p:txBody>
          <a:bodyPr/>
          <a:lstStyle/>
          <a:p>
            <a:pPr algn="l">
              <a:buFont typeface="Wingdings" panose="05000000000000000000" pitchFamily="2" charset="2"/>
              <a:buChar char="q"/>
            </a:pPr>
            <a:r>
              <a:rPr lang="en-US" b="1" i="0" dirty="0">
                <a:solidFill>
                  <a:srgbClr val="FFFF00"/>
                </a:solidFill>
                <a:effectLst/>
                <a:latin typeface="gilmer-web"/>
              </a:rPr>
              <a:t>Infrastructure</a:t>
            </a:r>
            <a:r>
              <a:rPr lang="en-US" b="1" i="0" dirty="0">
                <a:effectLst/>
                <a:latin typeface="gilmer-web"/>
              </a:rPr>
              <a:t> </a:t>
            </a:r>
            <a:r>
              <a:rPr lang="en-US" b="1" i="0" dirty="0">
                <a:solidFill>
                  <a:srgbClr val="FFFF00"/>
                </a:solidFill>
                <a:effectLst/>
                <a:latin typeface="gilmer-web"/>
              </a:rPr>
              <a:t>as</a:t>
            </a:r>
            <a:r>
              <a:rPr lang="en-US" b="1" i="0" dirty="0">
                <a:effectLst/>
                <a:latin typeface="gilmer-web"/>
              </a:rPr>
              <a:t> </a:t>
            </a:r>
            <a:r>
              <a:rPr lang="en-US" b="1" i="0" dirty="0">
                <a:solidFill>
                  <a:srgbClr val="FFFF00"/>
                </a:solidFill>
                <a:effectLst/>
                <a:latin typeface="gilmer-web"/>
              </a:rPr>
              <a:t>Code</a:t>
            </a:r>
          </a:p>
          <a:p>
            <a:pPr marL="0" indent="0" algn="l">
              <a:buNone/>
            </a:pPr>
            <a:r>
              <a:rPr lang="en-US" b="0" i="0" dirty="0">
                <a:effectLst/>
                <a:latin typeface="metro-web"/>
              </a:rPr>
              <a:t>	You describe your infrastructure using </a:t>
            </a:r>
            <a:r>
              <a:rPr lang="en-US" b="0" i="0" dirty="0" err="1">
                <a:effectLst/>
                <a:latin typeface="metro-web"/>
              </a:rPr>
              <a:t>Terraform's</a:t>
            </a:r>
            <a:r>
              <a:rPr lang="en-US" b="0" i="0" dirty="0">
                <a:effectLst/>
                <a:latin typeface="metro-web"/>
              </a:rPr>
              <a:t> high-level configuration language in human-readable, declarative configuration files. This allows you to create a blueprint that you can version, share, and reuse.</a:t>
            </a:r>
          </a:p>
          <a:p>
            <a:pPr marL="0" indent="0">
              <a:buNone/>
            </a:pPr>
            <a:r>
              <a:rPr lang="en-US" dirty="0"/>
              <a:t> </a:t>
            </a:r>
            <a:endParaRPr lang="en-IN" dirty="0"/>
          </a:p>
        </p:txBody>
      </p:sp>
      <p:pic>
        <p:nvPicPr>
          <p:cNvPr id="9" name="Picture 8">
            <a:extLst>
              <a:ext uri="{FF2B5EF4-FFF2-40B4-BE49-F238E27FC236}">
                <a16:creationId xmlns:a16="http://schemas.microsoft.com/office/drawing/2014/main" id="{4E32F2B3-76B1-40D9-995C-59DCB418B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133" y="4183321"/>
            <a:ext cx="3028950" cy="1514475"/>
          </a:xfrm>
          <a:prstGeom prst="rect">
            <a:avLst/>
          </a:prstGeom>
        </p:spPr>
      </p:pic>
      <p:pic>
        <p:nvPicPr>
          <p:cNvPr id="11" name="Picture 10">
            <a:extLst>
              <a:ext uri="{FF2B5EF4-FFF2-40B4-BE49-F238E27FC236}">
                <a16:creationId xmlns:a16="http://schemas.microsoft.com/office/drawing/2014/main" id="{BA926BEB-2B82-47ED-9784-A566272BE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242" y="4150658"/>
            <a:ext cx="2857500" cy="1600200"/>
          </a:xfrm>
          <a:prstGeom prst="rect">
            <a:avLst/>
          </a:prstGeom>
        </p:spPr>
      </p:pic>
      <p:cxnSp>
        <p:nvCxnSpPr>
          <p:cNvPr id="13" name="Straight Arrow Connector 12">
            <a:extLst>
              <a:ext uri="{FF2B5EF4-FFF2-40B4-BE49-F238E27FC236}">
                <a16:creationId xmlns:a16="http://schemas.microsoft.com/office/drawing/2014/main" id="{89AE127F-E3C0-480A-83E8-85D58A476137}"/>
              </a:ext>
            </a:extLst>
          </p:cNvPr>
          <p:cNvCxnSpPr>
            <a:stCxn id="9" idx="3"/>
            <a:endCxn id="11" idx="1"/>
          </p:cNvCxnSpPr>
          <p:nvPr/>
        </p:nvCxnSpPr>
        <p:spPr>
          <a:xfrm>
            <a:off x="4382083" y="4940559"/>
            <a:ext cx="2599159" cy="101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8574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21A4-5066-4811-9516-BA443C989F7A}"/>
              </a:ext>
            </a:extLst>
          </p:cNvPr>
          <p:cNvSpPr>
            <a:spLocks noGrp="1"/>
          </p:cNvSpPr>
          <p:nvPr>
            <p:ph type="title"/>
          </p:nvPr>
        </p:nvSpPr>
        <p:spPr/>
        <p:txBody>
          <a:bodyPr/>
          <a:lstStyle/>
          <a:p>
            <a:r>
              <a:rPr lang="en-US" dirty="0">
                <a:solidFill>
                  <a:srgbClr val="92D050"/>
                </a:solidFill>
                <a:latin typeface="Segoe UI Black" panose="020B0A02040204020203" pitchFamily="34" charset="0"/>
                <a:ea typeface="Segoe UI Black" panose="020B0A02040204020203" pitchFamily="34" charset="0"/>
                <a:cs typeface="Times New Roman" panose="02020603050405020304" pitchFamily="18" charset="0"/>
              </a:rPr>
              <a:t>Target Audience</a:t>
            </a:r>
            <a:endParaRPr lang="en-IN" dirty="0">
              <a:solidFill>
                <a:srgbClr val="92D050"/>
              </a:solidFill>
              <a:latin typeface="Segoe UI Black" panose="020B0A02040204020203" pitchFamily="34" charset="0"/>
              <a:ea typeface="Segoe UI Black" panose="020B0A02040204020203"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82E607-AB28-41B5-9366-A26DAD66D324}"/>
              </a:ext>
            </a:extLst>
          </p:cNvPr>
          <p:cNvSpPr>
            <a:spLocks noGrp="1"/>
          </p:cNvSpPr>
          <p:nvPr>
            <p:ph idx="1"/>
          </p:nvPr>
        </p:nvSpPr>
        <p:spPr/>
        <p:txBody>
          <a:bodyPr/>
          <a:lstStyle/>
          <a:p>
            <a:r>
              <a:rPr lang="en-US" dirty="0"/>
              <a:t>Cloud Domain Students :</a:t>
            </a:r>
          </a:p>
          <a:p>
            <a:pPr marL="0" indent="0">
              <a:buNone/>
            </a:pPr>
            <a:r>
              <a:rPr lang="en-US" dirty="0"/>
              <a:t>	It helps the cloud Domain Students to automate the task . To configure a large number of servers and machines in portal ,it will take more time . So , to efficiently do the same configuration in multiple servers we use terraform to automate our task.</a:t>
            </a:r>
          </a:p>
          <a:p>
            <a:r>
              <a:rPr lang="en-US" dirty="0"/>
              <a:t>DevOps Students </a:t>
            </a:r>
            <a:r>
              <a:rPr lang="en-IN" dirty="0"/>
              <a:t>:</a:t>
            </a:r>
          </a:p>
          <a:p>
            <a:pPr marL="0" indent="0">
              <a:buNone/>
            </a:pPr>
            <a:r>
              <a:rPr lang="en-IN" dirty="0"/>
              <a:t>	As terraform is a Infrastructure as a code tool . It is used by the developers. DevOps is all about automation so, it will be good to learn about terraform for them.</a:t>
            </a:r>
            <a:endParaRPr lang="en-US" dirty="0"/>
          </a:p>
        </p:txBody>
      </p:sp>
      <p:pic>
        <p:nvPicPr>
          <p:cNvPr id="4" name="Picture 3">
            <a:extLst>
              <a:ext uri="{FF2B5EF4-FFF2-40B4-BE49-F238E27FC236}">
                <a16:creationId xmlns:a16="http://schemas.microsoft.com/office/drawing/2014/main" id="{4B0103E4-6BB8-421D-B15D-D38E669F0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3307" y="5101512"/>
            <a:ext cx="2857500" cy="1600200"/>
          </a:xfrm>
          <a:prstGeom prst="rect">
            <a:avLst/>
          </a:prstGeom>
        </p:spPr>
      </p:pic>
      <p:pic>
        <p:nvPicPr>
          <p:cNvPr id="6" name="Picture 5">
            <a:extLst>
              <a:ext uri="{FF2B5EF4-FFF2-40B4-BE49-F238E27FC236}">
                <a16:creationId xmlns:a16="http://schemas.microsoft.com/office/drawing/2014/main" id="{EF78B4D6-280F-44B8-8926-77866AE4B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467" y="212348"/>
            <a:ext cx="3359409" cy="1881269"/>
          </a:xfrm>
          <a:prstGeom prst="rect">
            <a:avLst/>
          </a:prstGeom>
        </p:spPr>
      </p:pic>
    </p:spTree>
    <p:extLst>
      <p:ext uri="{BB962C8B-B14F-4D97-AF65-F5344CB8AC3E}">
        <p14:creationId xmlns:p14="http://schemas.microsoft.com/office/powerpoint/2010/main" val="230505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D33A0-5CAA-4528-B395-06E6C5416915}"/>
              </a:ext>
            </a:extLst>
          </p:cNvPr>
          <p:cNvSpPr>
            <a:spLocks noGrp="1"/>
          </p:cNvSpPr>
          <p:nvPr>
            <p:ph type="title"/>
          </p:nvPr>
        </p:nvSpPr>
        <p:spPr>
          <a:xfrm>
            <a:off x="550506" y="509977"/>
            <a:ext cx="9430107" cy="2466489"/>
          </a:xfrm>
        </p:spPr>
        <p:txBody>
          <a:bodyPr/>
          <a:lstStyle/>
          <a:p>
            <a:r>
              <a:rPr lang="en-US" sz="4800" dirty="0">
                <a:latin typeface="Times New Roman" panose="02020603050405020304" pitchFamily="18" charset="0"/>
                <a:cs typeface="Times New Roman" panose="02020603050405020304" pitchFamily="18" charset="0"/>
              </a:rPr>
              <a:t>	</a:t>
            </a:r>
            <a:r>
              <a:rPr lang="en-US" sz="6000" dirty="0">
                <a:solidFill>
                  <a:srgbClr val="92D050"/>
                </a:solidFill>
                <a:latin typeface="Times New Roman" panose="02020603050405020304" pitchFamily="18" charset="0"/>
                <a:cs typeface="Times New Roman" panose="02020603050405020304" pitchFamily="18" charset="0"/>
              </a:rPr>
              <a:t>Technology Used</a:t>
            </a:r>
            <a:endParaRPr lang="en-IN" dirty="0">
              <a:solidFill>
                <a:srgbClr val="92D050"/>
              </a:solidFill>
            </a:endParaRPr>
          </a:p>
        </p:txBody>
      </p:sp>
      <p:sp>
        <p:nvSpPr>
          <p:cNvPr id="3" name="Text Placeholder 2">
            <a:extLst>
              <a:ext uri="{FF2B5EF4-FFF2-40B4-BE49-F238E27FC236}">
                <a16:creationId xmlns:a16="http://schemas.microsoft.com/office/drawing/2014/main" id="{17433E56-9B73-4735-8BB3-C561C61C903A}"/>
              </a:ext>
            </a:extLst>
          </p:cNvPr>
          <p:cNvSpPr>
            <a:spLocks noGrp="1"/>
          </p:cNvSpPr>
          <p:nvPr>
            <p:ph type="body" sz="half" idx="2"/>
          </p:nvPr>
        </p:nvSpPr>
        <p:spPr>
          <a:xfrm>
            <a:off x="1154954" y="1203649"/>
            <a:ext cx="8825659" cy="4816151"/>
          </a:xfrm>
        </p:spPr>
        <p:txBody>
          <a:bodyPr/>
          <a:lstStyle/>
          <a:p>
            <a:pPr marL="285750" indent="-285750">
              <a:buFont typeface="Wingdings" panose="05000000000000000000" pitchFamily="2" charset="2"/>
              <a:buChar char="Ø"/>
            </a:pPr>
            <a:r>
              <a:rPr lang="en-US" sz="2000" i="1" dirty="0"/>
              <a:t>Terraform By </a:t>
            </a:r>
            <a:r>
              <a:rPr lang="en-US" sz="2000" i="1" dirty="0" err="1"/>
              <a:t>hashiCorp</a:t>
            </a:r>
            <a:endParaRPr lang="en-US" sz="2000" i="1" dirty="0"/>
          </a:p>
          <a:p>
            <a:pPr marL="285750" indent="-285750">
              <a:buFont typeface="Wingdings" panose="05000000000000000000" pitchFamily="2" charset="2"/>
              <a:buChar char="Ø"/>
            </a:pPr>
            <a:endParaRPr lang="en-US" sz="2000" i="1" dirty="0"/>
          </a:p>
          <a:p>
            <a:pPr marL="285750" indent="-285750">
              <a:buFont typeface="Wingdings" panose="05000000000000000000" pitchFamily="2" charset="2"/>
              <a:buChar char="Ø"/>
            </a:pPr>
            <a:r>
              <a:rPr lang="en-US" sz="2000" i="1" dirty="0"/>
              <a:t>Azure Cloud Provider</a:t>
            </a:r>
          </a:p>
          <a:p>
            <a:pPr marL="285750" indent="-285750">
              <a:buFont typeface="Wingdings" panose="05000000000000000000" pitchFamily="2" charset="2"/>
              <a:buChar char="Ø"/>
            </a:pPr>
            <a:endParaRPr lang="en-US" sz="2000" i="1" dirty="0"/>
          </a:p>
          <a:p>
            <a:pPr marL="285750" indent="-285750">
              <a:buFont typeface="Wingdings" panose="05000000000000000000" pitchFamily="2" charset="2"/>
              <a:buChar char="Ø"/>
            </a:pPr>
            <a:r>
              <a:rPr lang="en-US" sz="2000" i="1" dirty="0"/>
              <a:t>Visual Studio Code</a:t>
            </a:r>
          </a:p>
          <a:p>
            <a:endParaRPr lang="en-IN" dirty="0"/>
          </a:p>
        </p:txBody>
      </p:sp>
      <p:pic>
        <p:nvPicPr>
          <p:cNvPr id="9" name="Picture 8">
            <a:extLst>
              <a:ext uri="{FF2B5EF4-FFF2-40B4-BE49-F238E27FC236}">
                <a16:creationId xmlns:a16="http://schemas.microsoft.com/office/drawing/2014/main" id="{73F59764-E94D-4B31-A3C9-A98A316AF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022" y="2385624"/>
            <a:ext cx="3685591" cy="2063931"/>
          </a:xfrm>
          <a:prstGeom prst="rect">
            <a:avLst/>
          </a:prstGeom>
        </p:spPr>
      </p:pic>
      <p:pic>
        <p:nvPicPr>
          <p:cNvPr id="11" name="Picture 10">
            <a:extLst>
              <a:ext uri="{FF2B5EF4-FFF2-40B4-BE49-F238E27FC236}">
                <a16:creationId xmlns:a16="http://schemas.microsoft.com/office/drawing/2014/main" id="{D5DD6B52-9F8B-472B-AC81-A0299896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944" y="4472376"/>
            <a:ext cx="3646444" cy="1875647"/>
          </a:xfrm>
          <a:prstGeom prst="rect">
            <a:avLst/>
          </a:prstGeom>
        </p:spPr>
      </p:pic>
      <p:pic>
        <p:nvPicPr>
          <p:cNvPr id="15" name="Picture 14">
            <a:extLst>
              <a:ext uri="{FF2B5EF4-FFF2-40B4-BE49-F238E27FC236}">
                <a16:creationId xmlns:a16="http://schemas.microsoft.com/office/drawing/2014/main" id="{854D2F05-9CC6-45A6-87C2-E3FCEBFDA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066" y="4472376"/>
            <a:ext cx="3349370" cy="1875647"/>
          </a:xfrm>
          <a:prstGeom prst="rect">
            <a:avLst/>
          </a:prstGeom>
        </p:spPr>
      </p:pic>
    </p:spTree>
    <p:extLst>
      <p:ext uri="{BB962C8B-B14F-4D97-AF65-F5344CB8AC3E}">
        <p14:creationId xmlns:p14="http://schemas.microsoft.com/office/powerpoint/2010/main" val="1106925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8E6D-22AC-4991-BC52-40887F2F9BDC}"/>
              </a:ext>
            </a:extLst>
          </p:cNvPr>
          <p:cNvSpPr>
            <a:spLocks noGrp="1"/>
          </p:cNvSpPr>
          <p:nvPr>
            <p:ph type="title"/>
          </p:nvPr>
        </p:nvSpPr>
        <p:spPr/>
        <p:txBody>
          <a:bodyPr/>
          <a:lstStyle/>
          <a:p>
            <a:r>
              <a:rPr lang="en-US" sz="6000" dirty="0">
                <a:latin typeface="MV Boli" panose="02000500030200090000" pitchFamily="2" charset="0"/>
                <a:cs typeface="MV Boli" panose="02000500030200090000" pitchFamily="2" charset="0"/>
              </a:rPr>
              <a:t>Technologies in Detail…</a:t>
            </a:r>
            <a:endParaRPr lang="en-IN" sz="6000" dirty="0">
              <a:latin typeface="MV Boli" panose="02000500030200090000" pitchFamily="2" charset="0"/>
              <a:cs typeface="MV Boli" panose="02000500030200090000" pitchFamily="2" charset="0"/>
            </a:endParaRPr>
          </a:p>
        </p:txBody>
      </p:sp>
      <p:sp>
        <p:nvSpPr>
          <p:cNvPr id="3" name="Content Placeholder 2">
            <a:extLst>
              <a:ext uri="{FF2B5EF4-FFF2-40B4-BE49-F238E27FC236}">
                <a16:creationId xmlns:a16="http://schemas.microsoft.com/office/drawing/2014/main" id="{E9BF798C-18D3-4760-8115-B26A42D14AC7}"/>
              </a:ext>
            </a:extLst>
          </p:cNvPr>
          <p:cNvSpPr>
            <a:spLocks noGrp="1"/>
          </p:cNvSpPr>
          <p:nvPr>
            <p:ph idx="1"/>
          </p:nvPr>
        </p:nvSpPr>
        <p:spPr/>
        <p:txBody>
          <a:bodyPr/>
          <a:lstStyle/>
          <a:p>
            <a:r>
              <a:rPr lang="en-US" sz="3200" dirty="0">
                <a:solidFill>
                  <a:srgbClr val="92D050"/>
                </a:solidFill>
                <a:latin typeface="Times New Roman" panose="02020603050405020304" pitchFamily="18" charset="0"/>
                <a:cs typeface="Times New Roman" panose="02020603050405020304" pitchFamily="18" charset="0"/>
              </a:rPr>
              <a:t>Terraform</a:t>
            </a:r>
          </a:p>
          <a:p>
            <a:pPr marL="0" indent="0">
              <a:buNone/>
            </a:pPr>
            <a:r>
              <a:rPr lang="en-US" b="0" i="1" dirty="0">
                <a:effectLst/>
                <a:latin typeface="Times New Roman" panose="02020603050405020304" pitchFamily="18" charset="0"/>
                <a:cs typeface="Times New Roman" panose="02020603050405020304" pitchFamily="18" charset="0"/>
              </a:rPr>
              <a:t>Terraform is an infrastructure as code (</a:t>
            </a:r>
            <a:r>
              <a:rPr lang="en-US" b="0" i="1" dirty="0" err="1">
                <a:effectLst/>
                <a:latin typeface="Times New Roman" panose="02020603050405020304" pitchFamily="18" charset="0"/>
                <a:cs typeface="Times New Roman" panose="02020603050405020304" pitchFamily="18" charset="0"/>
              </a:rPr>
              <a:t>IaC</a:t>
            </a:r>
            <a:r>
              <a:rPr lang="en-US" b="0" i="1" dirty="0">
                <a:effectLst/>
                <a:latin typeface="Times New Roman" panose="02020603050405020304" pitchFamily="18" charset="0"/>
                <a:cs typeface="Times New Roman" panose="02020603050405020304" pitchFamily="18" charset="0"/>
              </a:rPr>
              <a:t>) tool that allows you to build, change, and version infrastructure safely and efficiently. This includes low-level components such as compute instances, storage, and networking, as well as high-level components such as DNS entries, SaaS features, etc.</a:t>
            </a:r>
          </a:p>
          <a:p>
            <a:pPr marL="0" indent="0">
              <a:buNone/>
            </a:pPr>
            <a:endParaRPr lang="en-US" dirty="0">
              <a:solidFill>
                <a:srgbClr val="1D1E23"/>
              </a:solidFill>
              <a:latin typeface="metro-web"/>
            </a:endParaRPr>
          </a:p>
          <a:p>
            <a:pPr marL="0" indent="0">
              <a:buNone/>
            </a:pPr>
            <a:endParaRPr lang="en-IN" dirty="0"/>
          </a:p>
        </p:txBody>
      </p:sp>
      <p:pic>
        <p:nvPicPr>
          <p:cNvPr id="7" name="Picture 6">
            <a:extLst>
              <a:ext uri="{FF2B5EF4-FFF2-40B4-BE49-F238E27FC236}">
                <a16:creationId xmlns:a16="http://schemas.microsoft.com/office/drawing/2014/main" id="{F29A5A55-478E-4A87-A4ED-44D03C277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385" y="4559073"/>
            <a:ext cx="5888492" cy="2077373"/>
          </a:xfrm>
          <a:prstGeom prst="rect">
            <a:avLst/>
          </a:prstGeom>
        </p:spPr>
      </p:pic>
    </p:spTree>
    <p:extLst>
      <p:ext uri="{BB962C8B-B14F-4D97-AF65-F5344CB8AC3E}">
        <p14:creationId xmlns:p14="http://schemas.microsoft.com/office/powerpoint/2010/main" val="2314554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FC9A-E4E3-4ED8-A8B6-3F8544D4C8F9}"/>
              </a:ext>
            </a:extLst>
          </p:cNvPr>
          <p:cNvSpPr>
            <a:spLocks noGrp="1"/>
          </p:cNvSpPr>
          <p:nvPr>
            <p:ph type="title"/>
          </p:nvPr>
        </p:nvSpPr>
        <p:spPr/>
        <p:txBody>
          <a:bodyPr/>
          <a:lstStyle/>
          <a:p>
            <a:r>
              <a:rPr lang="en-US" i="1" dirty="0"/>
              <a:t>Why Terraform </a:t>
            </a:r>
            <a:r>
              <a:rPr lang="en-US" dirty="0"/>
              <a:t>???</a:t>
            </a:r>
            <a:endParaRPr lang="en-IN" dirty="0"/>
          </a:p>
        </p:txBody>
      </p:sp>
      <p:sp>
        <p:nvSpPr>
          <p:cNvPr id="3" name="Content Placeholder 2">
            <a:extLst>
              <a:ext uri="{FF2B5EF4-FFF2-40B4-BE49-F238E27FC236}">
                <a16:creationId xmlns:a16="http://schemas.microsoft.com/office/drawing/2014/main" id="{B18BBF09-A87E-470D-8A19-F38460D5230B}"/>
              </a:ext>
            </a:extLst>
          </p:cNvPr>
          <p:cNvSpPr>
            <a:spLocks noGrp="1"/>
          </p:cNvSpPr>
          <p:nvPr>
            <p:ph idx="1"/>
          </p:nvPr>
        </p:nvSpPr>
        <p:spPr>
          <a:xfrm>
            <a:off x="838200" y="1825624"/>
            <a:ext cx="10515600" cy="4509861"/>
          </a:xfrm>
        </p:spPr>
        <p:txBody>
          <a:bodyPr>
            <a:normAutofit/>
          </a:bodyPr>
          <a:lstStyle/>
          <a:p>
            <a:pPr>
              <a:buFont typeface="Wingdings" panose="05000000000000000000" pitchFamily="2" charset="2"/>
              <a:buChar char="q"/>
            </a:pPr>
            <a:r>
              <a:rPr lang="en-IN" b="1" i="0" dirty="0">
                <a:solidFill>
                  <a:srgbClr val="FFFF00"/>
                </a:solidFill>
                <a:effectLst/>
                <a:latin typeface="var(--font-display)"/>
              </a:rPr>
              <a:t>Codify your application</a:t>
            </a:r>
            <a:r>
              <a:rPr lang="en-IN" b="1" i="0" dirty="0">
                <a:effectLst/>
                <a:latin typeface="var(--font-display)"/>
              </a:rPr>
              <a:t> </a:t>
            </a:r>
            <a:r>
              <a:rPr lang="en-IN" b="1" i="0" dirty="0">
                <a:solidFill>
                  <a:srgbClr val="FFFF00"/>
                </a:solidFill>
                <a:effectLst/>
                <a:latin typeface="var(--font-display)"/>
              </a:rPr>
              <a:t>infrastructure</a:t>
            </a:r>
          </a:p>
          <a:p>
            <a:pPr marL="0" indent="0">
              <a:buNone/>
            </a:pPr>
            <a:r>
              <a:rPr lang="en-US" b="0" i="0" dirty="0">
                <a:effectLst/>
                <a:latin typeface="metro-web"/>
              </a:rPr>
              <a:t>Reduce human error and increase automation by provisioning infrastructure as code.</a:t>
            </a:r>
          </a:p>
          <a:p>
            <a:pPr marL="0" indent="0">
              <a:buNone/>
            </a:pPr>
            <a:endParaRPr lang="en-IN" dirty="0"/>
          </a:p>
        </p:txBody>
      </p:sp>
      <p:pic>
        <p:nvPicPr>
          <p:cNvPr id="5" name="Picture 4">
            <a:extLst>
              <a:ext uri="{FF2B5EF4-FFF2-40B4-BE49-F238E27FC236}">
                <a16:creationId xmlns:a16="http://schemas.microsoft.com/office/drawing/2014/main" id="{93801EFE-4756-43B2-85B9-0D186E696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1" y="2833769"/>
            <a:ext cx="9302620" cy="3879120"/>
          </a:xfrm>
          <a:prstGeom prst="rect">
            <a:avLst/>
          </a:prstGeom>
        </p:spPr>
      </p:pic>
      <p:sp>
        <p:nvSpPr>
          <p:cNvPr id="6" name="Oval 5">
            <a:extLst>
              <a:ext uri="{FF2B5EF4-FFF2-40B4-BE49-F238E27FC236}">
                <a16:creationId xmlns:a16="http://schemas.microsoft.com/office/drawing/2014/main" id="{973FEB6D-A3FB-44C8-B7BD-CF1A2DDA5506}"/>
              </a:ext>
            </a:extLst>
          </p:cNvPr>
          <p:cNvSpPr/>
          <p:nvPr/>
        </p:nvSpPr>
        <p:spPr>
          <a:xfrm>
            <a:off x="5305264" y="3226154"/>
            <a:ext cx="4865103" cy="2288238"/>
          </a:xfrm>
          <a:prstGeom prst="ellipse">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57810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A18B-1150-488B-8ADA-81E943392FC9}"/>
              </a:ext>
            </a:extLst>
          </p:cNvPr>
          <p:cNvSpPr>
            <a:spLocks noGrp="1"/>
          </p:cNvSpPr>
          <p:nvPr>
            <p:ph type="title"/>
          </p:nvPr>
        </p:nvSpPr>
        <p:spPr>
          <a:xfrm>
            <a:off x="838200" y="365125"/>
            <a:ext cx="10515600" cy="14805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1B72495-1C65-4706-A1DE-66443CA78CCE}"/>
              </a:ext>
            </a:extLst>
          </p:cNvPr>
          <p:cNvSpPr>
            <a:spLocks noGrp="1"/>
          </p:cNvSpPr>
          <p:nvPr>
            <p:ph idx="1"/>
          </p:nvPr>
        </p:nvSpPr>
        <p:spPr>
          <a:xfrm>
            <a:off x="838200" y="933061"/>
            <a:ext cx="10515600" cy="5243902"/>
          </a:xfrm>
        </p:spPr>
        <p:txBody>
          <a:bodyPr/>
          <a:lstStyle/>
          <a:p>
            <a:pPr>
              <a:buFont typeface="Wingdings" panose="05000000000000000000" pitchFamily="2" charset="2"/>
              <a:buChar char="q"/>
            </a:pPr>
            <a:r>
              <a:rPr lang="en-IN" b="1" i="0" dirty="0">
                <a:solidFill>
                  <a:srgbClr val="FFFF00"/>
                </a:solidFill>
                <a:effectLst/>
                <a:latin typeface="var(--font-display)"/>
              </a:rPr>
              <a:t>Manage infrastructure across clouds</a:t>
            </a:r>
          </a:p>
          <a:p>
            <a:pPr marL="0" indent="0">
              <a:buNone/>
            </a:pPr>
            <a:r>
              <a:rPr lang="en-US" b="0" i="0" dirty="0">
                <a:effectLst/>
                <a:latin typeface="metro-web"/>
              </a:rPr>
              <a:t>Provision infrastructure across 300+ public clouds and services using a single workflow</a:t>
            </a:r>
            <a:endParaRPr lang="en-IN" b="1" dirty="0">
              <a:latin typeface="var(--font-display)"/>
            </a:endParaRPr>
          </a:p>
          <a:p>
            <a:pPr marL="0" indent="0">
              <a:buNone/>
            </a:pPr>
            <a:endParaRPr lang="en-IN" b="1" i="0" dirty="0">
              <a:effectLst/>
              <a:latin typeface="var(--font-display)"/>
            </a:endParaRPr>
          </a:p>
          <a:p>
            <a:pPr>
              <a:buFont typeface="Wingdings" panose="05000000000000000000" pitchFamily="2" charset="2"/>
              <a:buChar char="q"/>
            </a:pPr>
            <a:endParaRPr lang="en-IN" b="1" i="0" dirty="0">
              <a:effectLst/>
              <a:latin typeface="var(--font-display)"/>
            </a:endParaRPr>
          </a:p>
          <a:p>
            <a:pPr>
              <a:buFont typeface="Wingdings" panose="05000000000000000000" pitchFamily="2" charset="2"/>
              <a:buChar char="q"/>
            </a:pPr>
            <a:endParaRPr lang="en-IN" b="1" i="0" dirty="0">
              <a:solidFill>
                <a:srgbClr val="FFFF00"/>
              </a:solidFill>
              <a:effectLst/>
              <a:latin typeface="var(--font-display)"/>
            </a:endParaRPr>
          </a:p>
          <a:p>
            <a:pPr>
              <a:buFont typeface="Wingdings" panose="05000000000000000000" pitchFamily="2" charset="2"/>
              <a:buChar char="q"/>
            </a:pPr>
            <a:endParaRPr lang="en-IN" b="1" dirty="0">
              <a:solidFill>
                <a:srgbClr val="FFFF00"/>
              </a:solidFill>
              <a:latin typeface="var(--font-display)"/>
            </a:endParaRPr>
          </a:p>
          <a:p>
            <a:pPr>
              <a:buFont typeface="Wingdings" panose="05000000000000000000" pitchFamily="2" charset="2"/>
              <a:buChar char="q"/>
            </a:pPr>
            <a:r>
              <a:rPr lang="en-IN" b="1" i="0" dirty="0">
                <a:solidFill>
                  <a:srgbClr val="FFFF00"/>
                </a:solidFill>
                <a:effectLst/>
                <a:latin typeface="var(--font-display)"/>
              </a:rPr>
              <a:t>Create reproducible infrastructure</a:t>
            </a:r>
          </a:p>
          <a:p>
            <a:pPr marL="0" indent="0">
              <a:buNone/>
            </a:pPr>
            <a:r>
              <a:rPr lang="en-US" b="0" i="0" dirty="0">
                <a:effectLst/>
                <a:latin typeface="metro-web"/>
              </a:rPr>
              <a:t>Provision consistent testing, staging, and production environments </a:t>
            </a:r>
          </a:p>
          <a:p>
            <a:pPr marL="0" indent="0">
              <a:buNone/>
            </a:pPr>
            <a:r>
              <a:rPr lang="en-US" b="0" i="0" dirty="0">
                <a:effectLst/>
                <a:latin typeface="metro-web"/>
              </a:rPr>
              <a:t>with the same configuration.</a:t>
            </a:r>
            <a:endParaRPr lang="en-IN" b="1" i="0" dirty="0">
              <a:effectLst/>
              <a:latin typeface="var(--font-display)"/>
            </a:endParaRPr>
          </a:p>
          <a:p>
            <a:pPr marL="0" indent="0">
              <a:buNone/>
            </a:pPr>
            <a:endParaRPr lang="en-IN" dirty="0"/>
          </a:p>
        </p:txBody>
      </p:sp>
      <p:pic>
        <p:nvPicPr>
          <p:cNvPr id="5" name="Picture 4">
            <a:extLst>
              <a:ext uri="{FF2B5EF4-FFF2-40B4-BE49-F238E27FC236}">
                <a16:creationId xmlns:a16="http://schemas.microsoft.com/office/drawing/2014/main" id="{1F72C3F3-0775-42A8-AD4E-55C4E00BE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433" y="1918802"/>
            <a:ext cx="4441371" cy="1533525"/>
          </a:xfrm>
          <a:prstGeom prst="rect">
            <a:avLst/>
          </a:prstGeom>
        </p:spPr>
      </p:pic>
      <p:pic>
        <p:nvPicPr>
          <p:cNvPr id="7" name="Picture 6">
            <a:extLst>
              <a:ext uri="{FF2B5EF4-FFF2-40B4-BE49-F238E27FC236}">
                <a16:creationId xmlns:a16="http://schemas.microsoft.com/office/drawing/2014/main" id="{7502C028-6E21-441B-945F-B6CB2CC6A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883" y="2892490"/>
            <a:ext cx="4315336" cy="3857283"/>
          </a:xfrm>
          <a:prstGeom prst="rect">
            <a:avLst/>
          </a:prstGeom>
        </p:spPr>
      </p:pic>
    </p:spTree>
    <p:extLst>
      <p:ext uri="{BB962C8B-B14F-4D97-AF65-F5344CB8AC3E}">
        <p14:creationId xmlns:p14="http://schemas.microsoft.com/office/powerpoint/2010/main" val="34718670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158</TotalTime>
  <Words>562</Words>
  <Application>Microsoft Office PowerPoint</Application>
  <PresentationFormat>Widescreen</PresentationFormat>
  <Paragraphs>66</Paragraphs>
  <Slides>16</Slides>
  <Notes>0</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PMingLiU-ExtB</vt:lpstr>
      <vt:lpstr>Arial</vt:lpstr>
      <vt:lpstr>Arial</vt:lpstr>
      <vt:lpstr>Century Gothic</vt:lpstr>
      <vt:lpstr>gilmer-web</vt:lpstr>
      <vt:lpstr>metro-web</vt:lpstr>
      <vt:lpstr>MV Boli</vt:lpstr>
      <vt:lpstr>Segoe Script</vt:lpstr>
      <vt:lpstr>Segoe UI Black</vt:lpstr>
      <vt:lpstr>Source Sans Pro</vt:lpstr>
      <vt:lpstr>Times New Roman</vt:lpstr>
      <vt:lpstr>var(--font-display)</vt:lpstr>
      <vt:lpstr>Wingdings</vt:lpstr>
      <vt:lpstr>Wingdings 3</vt:lpstr>
      <vt:lpstr>Ion</vt:lpstr>
      <vt:lpstr>Celebal Project</vt:lpstr>
      <vt:lpstr>Project Group Details</vt:lpstr>
      <vt:lpstr>Objective….</vt:lpstr>
      <vt:lpstr>What’s New!!!</vt:lpstr>
      <vt:lpstr>Target Audience</vt:lpstr>
      <vt:lpstr> Technology Used</vt:lpstr>
      <vt:lpstr>Technologies in Detail…</vt:lpstr>
      <vt:lpstr>Why Terraform ???</vt:lpstr>
      <vt:lpstr>PowerPoint Presentation</vt:lpstr>
      <vt:lpstr> How Terraform Works</vt:lpstr>
      <vt:lpstr>PowerPoint Presentation</vt:lpstr>
      <vt:lpstr>Brief About Azure Portal</vt:lpstr>
      <vt:lpstr>Project Demonstration…</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Celebal Project</dc:title>
  <dc:creator>ekta Jarwal</dc:creator>
  <cp:lastModifiedBy>ekta Jarwal</cp:lastModifiedBy>
  <cp:revision>18</cp:revision>
  <dcterms:created xsi:type="dcterms:W3CDTF">2021-07-16T17:45:07Z</dcterms:created>
  <dcterms:modified xsi:type="dcterms:W3CDTF">2021-07-17T05:59:32Z</dcterms:modified>
</cp:coreProperties>
</file>